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7" r:id="rId3"/>
    <p:sldId id="272" r:id="rId4"/>
    <p:sldId id="273" r:id="rId5"/>
    <p:sldId id="274" r:id="rId6"/>
    <p:sldId id="275" r:id="rId7"/>
    <p:sldId id="276" r:id="rId8"/>
    <p:sldId id="277" r:id="rId9"/>
    <p:sldId id="258" r:id="rId10"/>
    <p:sldId id="260" r:id="rId11"/>
    <p:sldId id="271" r:id="rId12"/>
    <p:sldId id="279" r:id="rId13"/>
    <p:sldId id="261" r:id="rId14"/>
    <p:sldId id="278" r:id="rId15"/>
    <p:sldId id="262"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8"/>
    <p:restoredTop sz="95673"/>
  </p:normalViewPr>
  <p:slideViewPr>
    <p:cSldViewPr snapToGrid="0" snapToObjects="1">
      <p:cViewPr varScale="1">
        <p:scale>
          <a:sx n="107" d="100"/>
          <a:sy n="107" d="100"/>
        </p:scale>
        <p:origin x="2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4/4/21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864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681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992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908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8091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4758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7869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173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552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4/4/21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069809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3617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4/4/21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5338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4335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97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846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521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4/4/21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2346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4/4/21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808798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file:////var/folders/d_/0_skx5d97xn_r6drqw7lyfyr0000gn/T/com.microsoft.Word/WebArchiveCopyPasteTempFiles/photo-01.png" TargetMode="External"/><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tif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image" Target="file:////var/folders/d_/0_skx5d97xn_r6drqw7lyfyr0000gn/T/com.microsoft.Word/WebArchiveCopyPasteTempFiles/Ok2SQKf8fgGpTWq5tkDdxzl_lCH0069wy3pS0wYli5EOA2S7G5AVp_2SpM0U2qZjlFZ8jRAoRVMQIWFmExCdxh5JorY5DH3g5TLEYG8"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A860-57B8-F44C-B325-57908F2191F8}"/>
              </a:ext>
            </a:extLst>
          </p:cNvPr>
          <p:cNvSpPr>
            <a:spLocks noGrp="1"/>
          </p:cNvSpPr>
          <p:nvPr>
            <p:ph type="ctrTitle"/>
          </p:nvPr>
        </p:nvSpPr>
        <p:spPr>
          <a:xfrm>
            <a:off x="2398816" y="1871131"/>
            <a:ext cx="7303324" cy="907695"/>
          </a:xfrm>
        </p:spPr>
        <p:txBody>
          <a:bodyPr/>
          <a:lstStyle/>
          <a:p>
            <a:r>
              <a:rPr lang="en-GB" sz="4800" dirty="0"/>
              <a:t>Dried fish stories from Asia</a:t>
            </a:r>
          </a:p>
        </p:txBody>
      </p:sp>
      <p:sp>
        <p:nvSpPr>
          <p:cNvPr id="3" name="Subtitle 2">
            <a:extLst>
              <a:ext uri="{FF2B5EF4-FFF2-40B4-BE49-F238E27FC236}">
                <a16:creationId xmlns:a16="http://schemas.microsoft.com/office/drawing/2014/main" id="{796A3394-C71C-EC4A-BF5F-66F43E16B34F}"/>
              </a:ext>
            </a:extLst>
          </p:cNvPr>
          <p:cNvSpPr>
            <a:spLocks noGrp="1"/>
          </p:cNvSpPr>
          <p:nvPr>
            <p:ph type="subTitle" idx="1"/>
          </p:nvPr>
        </p:nvSpPr>
        <p:spPr>
          <a:xfrm>
            <a:off x="2692398" y="3562597"/>
            <a:ext cx="6815669" cy="1415802"/>
          </a:xfrm>
        </p:spPr>
        <p:txBody>
          <a:bodyPr>
            <a:normAutofit/>
          </a:bodyPr>
          <a:lstStyle/>
          <a:p>
            <a:r>
              <a:rPr lang="en-GB" sz="3200" dirty="0"/>
              <a:t>Visualizing social economies</a:t>
            </a:r>
          </a:p>
          <a:p>
            <a:r>
              <a:rPr lang="en-GB" i="1" dirty="0"/>
              <a:t>South and Southeast Asian vignettes?</a:t>
            </a:r>
          </a:p>
          <a:p>
            <a:endParaRPr lang="en-GB" i="1" dirty="0"/>
          </a:p>
        </p:txBody>
      </p:sp>
    </p:spTree>
    <p:extLst>
      <p:ext uri="{BB962C8B-B14F-4D97-AF65-F5344CB8AC3E}">
        <p14:creationId xmlns:p14="http://schemas.microsoft.com/office/powerpoint/2010/main" val="4076492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526F-8E1B-8B48-849F-F1D2A9E2F04E}"/>
              </a:ext>
            </a:extLst>
          </p:cNvPr>
          <p:cNvSpPr>
            <a:spLocks noGrp="1"/>
          </p:cNvSpPr>
          <p:nvPr>
            <p:ph type="title"/>
          </p:nvPr>
        </p:nvSpPr>
        <p:spPr>
          <a:xfrm>
            <a:off x="618994" y="795647"/>
            <a:ext cx="4102109" cy="882841"/>
          </a:xfrm>
        </p:spPr>
        <p:txBody>
          <a:bodyPr>
            <a:normAutofit fontScale="90000"/>
          </a:bodyPr>
          <a:lstStyle/>
          <a:p>
            <a:r>
              <a:rPr lang="en-GB" b="1" dirty="0"/>
              <a:t>A thousand ways </a:t>
            </a:r>
            <a:br>
              <a:rPr lang="en-GB" b="1" dirty="0"/>
            </a:br>
            <a:r>
              <a:rPr lang="en-GB" b="1" dirty="0"/>
              <a:t>to prepare and eat it</a:t>
            </a:r>
          </a:p>
        </p:txBody>
      </p:sp>
      <p:sp>
        <p:nvSpPr>
          <p:cNvPr id="4" name="Text Placeholder 3">
            <a:extLst>
              <a:ext uri="{FF2B5EF4-FFF2-40B4-BE49-F238E27FC236}">
                <a16:creationId xmlns:a16="http://schemas.microsoft.com/office/drawing/2014/main" id="{20E45000-3C40-A446-A4CC-0D9EC9DD737E}"/>
              </a:ext>
            </a:extLst>
          </p:cNvPr>
          <p:cNvSpPr>
            <a:spLocks noGrp="1"/>
          </p:cNvSpPr>
          <p:nvPr>
            <p:ph type="body" sz="half" idx="2"/>
          </p:nvPr>
        </p:nvSpPr>
        <p:spPr>
          <a:xfrm>
            <a:off x="727025" y="1854722"/>
            <a:ext cx="4102108" cy="3976062"/>
          </a:xfrm>
        </p:spPr>
        <p:txBody>
          <a:bodyPr>
            <a:normAutofit lnSpcReduction="10000"/>
          </a:bodyPr>
          <a:lstStyle/>
          <a:p>
            <a:r>
              <a:rPr lang="en-GB" dirty="0" err="1"/>
              <a:t>Devinuwara</a:t>
            </a:r>
            <a:r>
              <a:rPr lang="en-GB" dirty="0"/>
              <a:t>, south coast of Sri Lanka, 2020</a:t>
            </a:r>
          </a:p>
          <a:p>
            <a:r>
              <a:rPr lang="en-GB" dirty="0"/>
              <a:t>‘We like stir-fried and deep fried [dried fish] best. We also prepare it with coconut milk,  chilli coconut milk and roasted. Sometimes we make a </a:t>
            </a:r>
            <a:r>
              <a:rPr lang="en-GB" i="1" dirty="0"/>
              <a:t>sambal</a:t>
            </a:r>
            <a:r>
              <a:rPr lang="en-GB" dirty="0"/>
              <a:t> [relish] with chilli…We did the same during our grandparents’ time. But now people also prepare devilled fish, fried rice and other things. There was a lot more tuna during that time… We learnt to make these dishes from our mothers. But it doesn’t taste as good as our grandmothers’… We cook it [dried fish] for food donation stalls and almsgivings too.’ </a:t>
            </a:r>
          </a:p>
          <a:p>
            <a:r>
              <a:rPr lang="en-GB" dirty="0"/>
              <a:t>(Female fish processor)</a:t>
            </a:r>
          </a:p>
        </p:txBody>
      </p:sp>
      <p:pic>
        <p:nvPicPr>
          <p:cNvPr id="6" name="Picture 5">
            <a:extLst>
              <a:ext uri="{FF2B5EF4-FFF2-40B4-BE49-F238E27FC236}">
                <a16:creationId xmlns:a16="http://schemas.microsoft.com/office/drawing/2014/main" id="{48B2AD26-4D11-1D4B-9416-8BC619CE57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7162" y="920337"/>
            <a:ext cx="3233062" cy="2384961"/>
          </a:xfrm>
          <a:prstGeom prst="rect">
            <a:avLst/>
          </a:prstGeom>
        </p:spPr>
      </p:pic>
      <p:pic>
        <p:nvPicPr>
          <p:cNvPr id="8" name="Picture 7">
            <a:extLst>
              <a:ext uri="{FF2B5EF4-FFF2-40B4-BE49-F238E27FC236}">
                <a16:creationId xmlns:a16="http://schemas.microsoft.com/office/drawing/2014/main" id="{822B6037-B3D6-EE4B-82D2-5821B61725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0224" y="920337"/>
            <a:ext cx="3218212" cy="2440634"/>
          </a:xfrm>
          <a:prstGeom prst="rect">
            <a:avLst/>
          </a:prstGeom>
        </p:spPr>
      </p:pic>
      <p:pic>
        <p:nvPicPr>
          <p:cNvPr id="10" name="Picture 9">
            <a:extLst>
              <a:ext uri="{FF2B5EF4-FFF2-40B4-BE49-F238E27FC236}">
                <a16:creationId xmlns:a16="http://schemas.microsoft.com/office/drawing/2014/main" id="{1C240E55-D560-2B44-A1BB-A558DFBFE2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7162" y="3305298"/>
            <a:ext cx="3233062" cy="2525486"/>
          </a:xfrm>
          <a:prstGeom prst="rect">
            <a:avLst/>
          </a:prstGeom>
        </p:spPr>
      </p:pic>
      <p:pic>
        <p:nvPicPr>
          <p:cNvPr id="17" name="Picture 16">
            <a:extLst>
              <a:ext uri="{FF2B5EF4-FFF2-40B4-BE49-F238E27FC236}">
                <a16:creationId xmlns:a16="http://schemas.microsoft.com/office/drawing/2014/main" id="{F63CE48C-0CB2-0944-84DA-1BB0E0DBD4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70224" y="3305298"/>
            <a:ext cx="3301340" cy="2525486"/>
          </a:xfrm>
          <a:prstGeom prst="rect">
            <a:avLst/>
          </a:prstGeom>
        </p:spPr>
      </p:pic>
      <p:sp>
        <p:nvSpPr>
          <p:cNvPr id="18" name="TextBox 17">
            <a:extLst>
              <a:ext uri="{FF2B5EF4-FFF2-40B4-BE49-F238E27FC236}">
                <a16:creationId xmlns:a16="http://schemas.microsoft.com/office/drawing/2014/main" id="{6AEEE7A3-57A9-5746-BD3B-ECA164A42A0D}"/>
              </a:ext>
            </a:extLst>
          </p:cNvPr>
          <p:cNvSpPr txBox="1"/>
          <p:nvPr/>
        </p:nvSpPr>
        <p:spPr>
          <a:xfrm>
            <a:off x="4937162" y="5830784"/>
            <a:ext cx="3031182" cy="523220"/>
          </a:xfrm>
          <a:prstGeom prst="rect">
            <a:avLst/>
          </a:prstGeom>
          <a:noFill/>
        </p:spPr>
        <p:txBody>
          <a:bodyPr wrap="square" rtlCol="0">
            <a:spAutoFit/>
          </a:bodyPr>
          <a:lstStyle/>
          <a:p>
            <a:r>
              <a:rPr lang="en-GB" sz="1400" i="1" dirty="0" err="1"/>
              <a:t>Karavala</a:t>
            </a:r>
            <a:r>
              <a:rPr lang="en-GB" sz="1400" i="1" dirty="0"/>
              <a:t> </a:t>
            </a:r>
            <a:r>
              <a:rPr lang="en-GB" sz="1400" i="1" dirty="0" err="1"/>
              <a:t>badun</a:t>
            </a:r>
            <a:r>
              <a:rPr lang="en-GB" sz="1400" i="1" dirty="0"/>
              <a:t> - </a:t>
            </a:r>
            <a:r>
              <a:rPr lang="en-GB" sz="1400" dirty="0"/>
              <a:t>Tempered dried fish  </a:t>
            </a:r>
          </a:p>
          <a:p>
            <a:r>
              <a:rPr lang="en-GB" sz="1400" dirty="0"/>
              <a:t>(Photos: </a:t>
            </a:r>
            <a:r>
              <a:rPr lang="en-GB" sz="1400" dirty="0" err="1"/>
              <a:t>www.anomaskitchen.com</a:t>
            </a:r>
            <a:r>
              <a:rPr lang="en-GB" sz="1400" dirty="0"/>
              <a:t>)</a:t>
            </a:r>
          </a:p>
        </p:txBody>
      </p:sp>
    </p:spTree>
    <p:extLst>
      <p:ext uri="{BB962C8B-B14F-4D97-AF65-F5344CB8AC3E}">
        <p14:creationId xmlns:p14="http://schemas.microsoft.com/office/powerpoint/2010/main" val="936141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526F-8E1B-8B48-849F-F1D2A9E2F04E}"/>
              </a:ext>
            </a:extLst>
          </p:cNvPr>
          <p:cNvSpPr>
            <a:spLocks noGrp="1"/>
          </p:cNvSpPr>
          <p:nvPr>
            <p:ph type="title"/>
          </p:nvPr>
        </p:nvSpPr>
        <p:spPr>
          <a:xfrm>
            <a:off x="618994" y="944380"/>
            <a:ext cx="4566781" cy="734108"/>
          </a:xfrm>
        </p:spPr>
        <p:txBody>
          <a:bodyPr>
            <a:normAutofit fontScale="90000"/>
          </a:bodyPr>
          <a:lstStyle/>
          <a:p>
            <a:r>
              <a:rPr lang="en-GB" b="1" dirty="0"/>
              <a:t>A thousand ways </a:t>
            </a:r>
            <a:br>
              <a:rPr lang="en-GB" b="1" dirty="0"/>
            </a:br>
            <a:r>
              <a:rPr lang="en-GB" b="1" dirty="0"/>
              <a:t>to prepare and eat it</a:t>
            </a:r>
          </a:p>
        </p:txBody>
      </p:sp>
      <p:sp>
        <p:nvSpPr>
          <p:cNvPr id="3" name="Picture Placeholder 2">
            <a:extLst>
              <a:ext uri="{FF2B5EF4-FFF2-40B4-BE49-F238E27FC236}">
                <a16:creationId xmlns:a16="http://schemas.microsoft.com/office/drawing/2014/main" id="{95278D5B-D843-A145-BC27-8E7A9C5A7F3C}"/>
              </a:ext>
            </a:extLst>
          </p:cNvPr>
          <p:cNvSpPr>
            <a:spLocks noGrp="1"/>
          </p:cNvSpPr>
          <p:nvPr>
            <p:ph type="pic" idx="1"/>
          </p:nvPr>
        </p:nvSpPr>
        <p:spPr>
          <a:xfrm>
            <a:off x="5361141" y="1041400"/>
            <a:ext cx="5797038" cy="4775200"/>
          </a:xfrm>
        </p:spPr>
      </p:sp>
      <p:sp>
        <p:nvSpPr>
          <p:cNvPr id="4" name="Text Placeholder 3">
            <a:extLst>
              <a:ext uri="{FF2B5EF4-FFF2-40B4-BE49-F238E27FC236}">
                <a16:creationId xmlns:a16="http://schemas.microsoft.com/office/drawing/2014/main" id="{20E45000-3C40-A446-A4CC-0D9EC9DD737E}"/>
              </a:ext>
            </a:extLst>
          </p:cNvPr>
          <p:cNvSpPr>
            <a:spLocks noGrp="1"/>
          </p:cNvSpPr>
          <p:nvPr>
            <p:ph type="body" sz="half" idx="2"/>
          </p:nvPr>
        </p:nvSpPr>
        <p:spPr>
          <a:xfrm>
            <a:off x="618994" y="2258484"/>
            <a:ext cx="4566781" cy="2341032"/>
          </a:xfrm>
        </p:spPr>
        <p:txBody>
          <a:bodyPr/>
          <a:lstStyle/>
          <a:p>
            <a:r>
              <a:rPr lang="en-GB" dirty="0"/>
              <a:t>Kerala?</a:t>
            </a:r>
          </a:p>
        </p:txBody>
      </p:sp>
    </p:spTree>
    <p:extLst>
      <p:ext uri="{BB962C8B-B14F-4D97-AF65-F5344CB8AC3E}">
        <p14:creationId xmlns:p14="http://schemas.microsoft.com/office/powerpoint/2010/main" val="161767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526F-8E1B-8B48-849F-F1D2A9E2F04E}"/>
              </a:ext>
            </a:extLst>
          </p:cNvPr>
          <p:cNvSpPr>
            <a:spLocks noGrp="1"/>
          </p:cNvSpPr>
          <p:nvPr>
            <p:ph type="title"/>
          </p:nvPr>
        </p:nvSpPr>
        <p:spPr>
          <a:xfrm>
            <a:off x="618994" y="944380"/>
            <a:ext cx="4566781" cy="734108"/>
          </a:xfrm>
        </p:spPr>
        <p:txBody>
          <a:bodyPr>
            <a:normAutofit fontScale="90000"/>
          </a:bodyPr>
          <a:lstStyle/>
          <a:p>
            <a:r>
              <a:rPr lang="en-GB" b="1" dirty="0"/>
              <a:t>A thousand ways </a:t>
            </a:r>
            <a:br>
              <a:rPr lang="en-GB" b="1" dirty="0"/>
            </a:br>
            <a:r>
              <a:rPr lang="en-GB" b="1" dirty="0"/>
              <a:t>to prepare and eat it</a:t>
            </a:r>
          </a:p>
        </p:txBody>
      </p:sp>
      <p:sp>
        <p:nvSpPr>
          <p:cNvPr id="3" name="Picture Placeholder 2">
            <a:extLst>
              <a:ext uri="{FF2B5EF4-FFF2-40B4-BE49-F238E27FC236}">
                <a16:creationId xmlns:a16="http://schemas.microsoft.com/office/drawing/2014/main" id="{95278D5B-D843-A145-BC27-8E7A9C5A7F3C}"/>
              </a:ext>
            </a:extLst>
          </p:cNvPr>
          <p:cNvSpPr>
            <a:spLocks noGrp="1"/>
          </p:cNvSpPr>
          <p:nvPr>
            <p:ph type="pic" idx="1"/>
          </p:nvPr>
        </p:nvSpPr>
        <p:spPr>
          <a:xfrm>
            <a:off x="5361141" y="1041400"/>
            <a:ext cx="5797038" cy="4775200"/>
          </a:xfrm>
        </p:spPr>
      </p:sp>
      <p:sp>
        <p:nvSpPr>
          <p:cNvPr id="4" name="Text Placeholder 3">
            <a:extLst>
              <a:ext uri="{FF2B5EF4-FFF2-40B4-BE49-F238E27FC236}">
                <a16:creationId xmlns:a16="http://schemas.microsoft.com/office/drawing/2014/main" id="{20E45000-3C40-A446-A4CC-0D9EC9DD737E}"/>
              </a:ext>
            </a:extLst>
          </p:cNvPr>
          <p:cNvSpPr>
            <a:spLocks noGrp="1"/>
          </p:cNvSpPr>
          <p:nvPr>
            <p:ph type="body" sz="half" idx="2"/>
          </p:nvPr>
        </p:nvSpPr>
        <p:spPr>
          <a:xfrm>
            <a:off x="618994" y="2258484"/>
            <a:ext cx="4566781" cy="2341032"/>
          </a:xfrm>
        </p:spPr>
        <p:txBody>
          <a:bodyPr/>
          <a:lstStyle/>
          <a:p>
            <a:r>
              <a:rPr lang="en-GB" dirty="0"/>
              <a:t>Other teams?</a:t>
            </a:r>
          </a:p>
        </p:txBody>
      </p:sp>
    </p:spTree>
    <p:extLst>
      <p:ext uri="{BB962C8B-B14F-4D97-AF65-F5344CB8AC3E}">
        <p14:creationId xmlns:p14="http://schemas.microsoft.com/office/powerpoint/2010/main" val="1776715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526F-8E1B-8B48-849F-F1D2A9E2F04E}"/>
              </a:ext>
            </a:extLst>
          </p:cNvPr>
          <p:cNvSpPr>
            <a:spLocks noGrp="1"/>
          </p:cNvSpPr>
          <p:nvPr>
            <p:ph type="title"/>
          </p:nvPr>
        </p:nvSpPr>
        <p:spPr>
          <a:xfrm>
            <a:off x="618993" y="626533"/>
            <a:ext cx="4566781" cy="1225923"/>
          </a:xfrm>
        </p:spPr>
        <p:txBody>
          <a:bodyPr>
            <a:normAutofit fontScale="90000"/>
          </a:bodyPr>
          <a:lstStyle/>
          <a:p>
            <a:r>
              <a:rPr lang="en-GB" b="1" dirty="0"/>
              <a:t>A memory of home, </a:t>
            </a:r>
            <a:br>
              <a:rPr lang="en-GB" b="1" dirty="0"/>
            </a:br>
            <a:r>
              <a:rPr lang="en-GB" b="1" dirty="0"/>
              <a:t>a sense of belonging </a:t>
            </a:r>
            <a:br>
              <a:rPr lang="en-GB" b="1" dirty="0"/>
            </a:br>
            <a:r>
              <a:rPr lang="en-GB" b="1" dirty="0"/>
              <a:t>across the oceans</a:t>
            </a:r>
          </a:p>
        </p:txBody>
      </p:sp>
      <p:sp>
        <p:nvSpPr>
          <p:cNvPr id="4" name="Text Placeholder 3">
            <a:extLst>
              <a:ext uri="{FF2B5EF4-FFF2-40B4-BE49-F238E27FC236}">
                <a16:creationId xmlns:a16="http://schemas.microsoft.com/office/drawing/2014/main" id="{20E45000-3C40-A446-A4CC-0D9EC9DD737E}"/>
              </a:ext>
            </a:extLst>
          </p:cNvPr>
          <p:cNvSpPr>
            <a:spLocks noGrp="1"/>
          </p:cNvSpPr>
          <p:nvPr>
            <p:ph type="body" sz="half" idx="2"/>
          </p:nvPr>
        </p:nvSpPr>
        <p:spPr>
          <a:xfrm>
            <a:off x="618994" y="2258484"/>
            <a:ext cx="4566781" cy="2341032"/>
          </a:xfrm>
        </p:spPr>
        <p:txBody>
          <a:bodyPr/>
          <a:lstStyle/>
          <a:p>
            <a:r>
              <a:rPr lang="en-GB" dirty="0"/>
              <a:t>Bangladesh? </a:t>
            </a:r>
          </a:p>
        </p:txBody>
      </p:sp>
      <p:pic>
        <p:nvPicPr>
          <p:cNvPr id="5" name="Picture Placeholder 4">
            <a:extLst>
              <a:ext uri="{FF2B5EF4-FFF2-40B4-BE49-F238E27FC236}">
                <a16:creationId xmlns:a16="http://schemas.microsoft.com/office/drawing/2014/main" id="{D1449476-131D-C949-95F6-59FD2429E2DF}"/>
              </a:ext>
            </a:extLst>
          </p:cNvPr>
          <p:cNvPicPr>
            <a:picLocks noGrp="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5360988" y="1309546"/>
            <a:ext cx="2699027" cy="2119454"/>
          </a:xfrm>
          <a:prstGeom prst="rect">
            <a:avLst/>
          </a:prstGeom>
        </p:spPr>
      </p:pic>
      <p:pic>
        <p:nvPicPr>
          <p:cNvPr id="6" name="Picture 5">
            <a:extLst>
              <a:ext uri="{FF2B5EF4-FFF2-40B4-BE49-F238E27FC236}">
                <a16:creationId xmlns:a16="http://schemas.microsoft.com/office/drawing/2014/main" id="{09BF1499-4E7E-4246-8263-2CB62C87841A}"/>
              </a:ext>
            </a:extLst>
          </p:cNvPr>
          <p:cNvPicPr/>
          <p:nvPr/>
        </p:nvPicPr>
        <p:blipFill>
          <a:blip r:embed="rId3" cstate="email">
            <a:extLst>
              <a:ext uri="{28A0092B-C50C-407E-A947-70E740481C1C}">
                <a14:useLocalDpi xmlns:a14="http://schemas.microsoft.com/office/drawing/2010/main"/>
              </a:ext>
            </a:extLst>
          </a:blip>
          <a:stretch>
            <a:fillRect/>
          </a:stretch>
        </p:blipFill>
        <p:spPr>
          <a:xfrm>
            <a:off x="8060015" y="1260560"/>
            <a:ext cx="2790700" cy="2217425"/>
          </a:xfrm>
          <a:prstGeom prst="rect">
            <a:avLst/>
          </a:prstGeom>
        </p:spPr>
      </p:pic>
      <p:sp>
        <p:nvSpPr>
          <p:cNvPr id="7" name="Rectangle 6">
            <a:extLst>
              <a:ext uri="{FF2B5EF4-FFF2-40B4-BE49-F238E27FC236}">
                <a16:creationId xmlns:a16="http://schemas.microsoft.com/office/drawing/2014/main" id="{6E848284-9104-2943-842F-334C2D1508A4}"/>
              </a:ext>
            </a:extLst>
          </p:cNvPr>
          <p:cNvSpPr/>
          <p:nvPr/>
        </p:nvSpPr>
        <p:spPr>
          <a:xfrm>
            <a:off x="5185775" y="3526971"/>
            <a:ext cx="6096000" cy="584775"/>
          </a:xfrm>
          <a:prstGeom prst="rect">
            <a:avLst/>
          </a:prstGeom>
        </p:spPr>
        <p:txBody>
          <a:bodyPr>
            <a:spAutoFit/>
          </a:bodyPr>
          <a:lstStyle/>
          <a:p>
            <a:r>
              <a:rPr lang="en-CA" sz="1600" dirty="0">
                <a:latin typeface="Calibri" panose="020F0502020204030204" pitchFamily="34" charset="0"/>
                <a:ea typeface="Calibri" panose="020F0502020204030204" pitchFamily="34" charset="0"/>
                <a:cs typeface="Times New Roman" panose="02020603050405020304" pitchFamily="18" charset="0"/>
              </a:rPr>
              <a:t>Dried fish shop targeted at UK </a:t>
            </a:r>
            <a:r>
              <a:rPr lang="en-CA" sz="1600">
                <a:latin typeface="Calibri" panose="020F0502020204030204" pitchFamily="34" charset="0"/>
                <a:ea typeface="Calibri" panose="020F0502020204030204" pitchFamily="34" charset="0"/>
                <a:cs typeface="Times New Roman" panose="02020603050405020304" pitchFamily="18" charset="0"/>
              </a:rPr>
              <a:t>diaspora market in </a:t>
            </a:r>
            <a:r>
              <a:rPr lang="en-CA" sz="1600" dirty="0">
                <a:latin typeface="Calibri" panose="020F0502020204030204" pitchFamily="34" charset="0"/>
                <a:ea typeface="Calibri" panose="020F0502020204030204" pitchFamily="34" charset="0"/>
                <a:cs typeface="Times New Roman" panose="02020603050405020304" pitchFamily="18" charset="0"/>
              </a:rPr>
              <a:t>Sylhet, Bangladesh</a:t>
            </a:r>
          </a:p>
          <a:p>
            <a:r>
              <a:rPr lang="en-CA" sz="1600" dirty="0">
                <a:latin typeface="Calibri" panose="020F0502020204030204" pitchFamily="34" charset="0"/>
                <a:ea typeface="Calibri" panose="020F0502020204030204" pitchFamily="34" charset="0"/>
                <a:cs typeface="Times New Roman" panose="02020603050405020304" pitchFamily="18" charset="0"/>
              </a:rPr>
              <a:t>(Photos: Ben Bolton)</a:t>
            </a:r>
            <a:r>
              <a:rPr lang="en-US" sz="1600" dirty="0"/>
              <a:t> </a:t>
            </a:r>
            <a:endParaRPr lang="en-GB" sz="1600" dirty="0"/>
          </a:p>
        </p:txBody>
      </p:sp>
    </p:spTree>
    <p:extLst>
      <p:ext uri="{BB962C8B-B14F-4D97-AF65-F5344CB8AC3E}">
        <p14:creationId xmlns:p14="http://schemas.microsoft.com/office/powerpoint/2010/main" val="607250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526F-8E1B-8B48-849F-F1D2A9E2F04E}"/>
              </a:ext>
            </a:extLst>
          </p:cNvPr>
          <p:cNvSpPr>
            <a:spLocks noGrp="1"/>
          </p:cNvSpPr>
          <p:nvPr>
            <p:ph type="title"/>
          </p:nvPr>
        </p:nvSpPr>
        <p:spPr>
          <a:xfrm>
            <a:off x="618993" y="558800"/>
            <a:ext cx="4566781" cy="1255155"/>
          </a:xfrm>
        </p:spPr>
        <p:txBody>
          <a:bodyPr>
            <a:normAutofit fontScale="90000"/>
          </a:bodyPr>
          <a:lstStyle/>
          <a:p>
            <a:r>
              <a:rPr lang="en-GB" b="1" dirty="0"/>
              <a:t>A memory of home, </a:t>
            </a:r>
            <a:br>
              <a:rPr lang="en-GB" b="1" dirty="0"/>
            </a:br>
            <a:r>
              <a:rPr lang="en-GB" b="1" dirty="0"/>
              <a:t>a sense of belonging </a:t>
            </a:r>
            <a:br>
              <a:rPr lang="en-GB" b="1" dirty="0"/>
            </a:br>
            <a:r>
              <a:rPr lang="en-GB" b="1" dirty="0"/>
              <a:t>across the oceans</a:t>
            </a:r>
            <a:endParaRPr lang="en-GB" dirty="0"/>
          </a:p>
        </p:txBody>
      </p:sp>
      <p:sp>
        <p:nvSpPr>
          <p:cNvPr id="3" name="Picture Placeholder 2">
            <a:extLst>
              <a:ext uri="{FF2B5EF4-FFF2-40B4-BE49-F238E27FC236}">
                <a16:creationId xmlns:a16="http://schemas.microsoft.com/office/drawing/2014/main" id="{95278D5B-D843-A145-BC27-8E7A9C5A7F3C}"/>
              </a:ext>
            </a:extLst>
          </p:cNvPr>
          <p:cNvSpPr>
            <a:spLocks noGrp="1"/>
          </p:cNvSpPr>
          <p:nvPr>
            <p:ph type="pic" idx="1"/>
          </p:nvPr>
        </p:nvSpPr>
        <p:spPr>
          <a:xfrm>
            <a:off x="5361141" y="1041400"/>
            <a:ext cx="5797038" cy="4775200"/>
          </a:xfrm>
        </p:spPr>
      </p:sp>
      <p:sp>
        <p:nvSpPr>
          <p:cNvPr id="4" name="Text Placeholder 3">
            <a:extLst>
              <a:ext uri="{FF2B5EF4-FFF2-40B4-BE49-F238E27FC236}">
                <a16:creationId xmlns:a16="http://schemas.microsoft.com/office/drawing/2014/main" id="{20E45000-3C40-A446-A4CC-0D9EC9DD737E}"/>
              </a:ext>
            </a:extLst>
          </p:cNvPr>
          <p:cNvSpPr>
            <a:spLocks noGrp="1"/>
          </p:cNvSpPr>
          <p:nvPr>
            <p:ph type="body" sz="half" idx="2"/>
          </p:nvPr>
        </p:nvSpPr>
        <p:spPr>
          <a:xfrm>
            <a:off x="618994" y="2258484"/>
            <a:ext cx="4566781" cy="2341032"/>
          </a:xfrm>
        </p:spPr>
        <p:txBody>
          <a:bodyPr/>
          <a:lstStyle/>
          <a:p>
            <a:r>
              <a:rPr lang="en-GB" dirty="0"/>
              <a:t>Cambodia: Prahok?</a:t>
            </a:r>
          </a:p>
        </p:txBody>
      </p:sp>
    </p:spTree>
    <p:extLst>
      <p:ext uri="{BB962C8B-B14F-4D97-AF65-F5344CB8AC3E}">
        <p14:creationId xmlns:p14="http://schemas.microsoft.com/office/powerpoint/2010/main" val="1601118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526F-8E1B-8B48-849F-F1D2A9E2F04E}"/>
              </a:ext>
            </a:extLst>
          </p:cNvPr>
          <p:cNvSpPr>
            <a:spLocks noGrp="1"/>
          </p:cNvSpPr>
          <p:nvPr>
            <p:ph type="title"/>
          </p:nvPr>
        </p:nvSpPr>
        <p:spPr>
          <a:xfrm>
            <a:off x="618995" y="819397"/>
            <a:ext cx="4566781" cy="1007533"/>
          </a:xfrm>
        </p:spPr>
        <p:txBody>
          <a:bodyPr>
            <a:normAutofit/>
          </a:bodyPr>
          <a:lstStyle/>
          <a:p>
            <a:r>
              <a:rPr lang="en-GB" b="1" dirty="0"/>
              <a:t>The god </a:t>
            </a:r>
            <a:r>
              <a:rPr lang="en-GB" b="1"/>
              <a:t>who likes </a:t>
            </a:r>
            <a:br>
              <a:rPr lang="en-GB" b="1" dirty="0"/>
            </a:br>
            <a:r>
              <a:rPr lang="en-GB" b="1" dirty="0"/>
              <a:t>the taste of dried fish</a:t>
            </a:r>
            <a:r>
              <a:rPr lang="en-GB" dirty="0"/>
              <a:t> </a:t>
            </a:r>
          </a:p>
        </p:txBody>
      </p:sp>
      <p:sp>
        <p:nvSpPr>
          <p:cNvPr id="3" name="Picture Placeholder 2">
            <a:extLst>
              <a:ext uri="{FF2B5EF4-FFF2-40B4-BE49-F238E27FC236}">
                <a16:creationId xmlns:a16="http://schemas.microsoft.com/office/drawing/2014/main" id="{95278D5B-D843-A145-BC27-8E7A9C5A7F3C}"/>
              </a:ext>
            </a:extLst>
          </p:cNvPr>
          <p:cNvSpPr>
            <a:spLocks noGrp="1"/>
          </p:cNvSpPr>
          <p:nvPr>
            <p:ph type="pic" idx="1"/>
          </p:nvPr>
        </p:nvSpPr>
        <p:spPr>
          <a:xfrm>
            <a:off x="5254263" y="1195888"/>
            <a:ext cx="5797038" cy="4775200"/>
          </a:xfrm>
        </p:spPr>
      </p:sp>
      <p:sp>
        <p:nvSpPr>
          <p:cNvPr id="4" name="Text Placeholder 3">
            <a:extLst>
              <a:ext uri="{FF2B5EF4-FFF2-40B4-BE49-F238E27FC236}">
                <a16:creationId xmlns:a16="http://schemas.microsoft.com/office/drawing/2014/main" id="{20E45000-3C40-A446-A4CC-0D9EC9DD737E}"/>
              </a:ext>
            </a:extLst>
          </p:cNvPr>
          <p:cNvSpPr>
            <a:spLocks noGrp="1"/>
          </p:cNvSpPr>
          <p:nvPr>
            <p:ph type="body" sz="half" idx="2"/>
          </p:nvPr>
        </p:nvSpPr>
        <p:spPr>
          <a:xfrm>
            <a:off x="618995" y="2149324"/>
            <a:ext cx="4297390" cy="3681460"/>
          </a:xfrm>
        </p:spPr>
        <p:txBody>
          <a:bodyPr/>
          <a:lstStyle/>
          <a:p>
            <a:r>
              <a:rPr lang="en-GB" dirty="0"/>
              <a:t>Kerala – the story of </a:t>
            </a:r>
            <a:r>
              <a:rPr lang="en-GB" dirty="0" err="1"/>
              <a:t>Muthappan</a:t>
            </a:r>
            <a:endParaRPr lang="en-GB" dirty="0"/>
          </a:p>
        </p:txBody>
      </p:sp>
      <p:sp>
        <p:nvSpPr>
          <p:cNvPr id="7" name="Rectangle 6">
            <a:extLst>
              <a:ext uri="{FF2B5EF4-FFF2-40B4-BE49-F238E27FC236}">
                <a16:creationId xmlns:a16="http://schemas.microsoft.com/office/drawing/2014/main" id="{6B48CEF5-CF24-0649-A679-FC84623A2A3A}"/>
              </a:ext>
            </a:extLst>
          </p:cNvPr>
          <p:cNvSpPr>
            <a:spLocks noChangeArrowheads="1"/>
          </p:cNvSpPr>
          <p:nvPr/>
        </p:nvSpPr>
        <p:spPr bwMode="auto">
          <a:xfrm>
            <a:off x="-106878" y="1544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10">
            <a:extLst>
              <a:ext uri="{FF2B5EF4-FFF2-40B4-BE49-F238E27FC236}">
                <a16:creationId xmlns:a16="http://schemas.microsoft.com/office/drawing/2014/main" id="{C60DC964-60B2-884D-AA8B-72EFB3EC5A47}"/>
              </a:ext>
            </a:extLst>
          </p:cNvPr>
          <p:cNvSpPr>
            <a:spLocks noChangeArrowheads="1"/>
          </p:cNvSpPr>
          <p:nvPr/>
        </p:nvSpPr>
        <p:spPr bwMode="auto">
          <a:xfrm>
            <a:off x="5989122" y="182693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2" name="Picture 4" descr="/var/folders/d_/0_skx5d97xn_r6drqw7lyfyr0000gn/T/com.microsoft.Word/WebArchiveCopyPasteTempFiles/photo-01.png">
            <a:extLst>
              <a:ext uri="{FF2B5EF4-FFF2-40B4-BE49-F238E27FC236}">
                <a16:creationId xmlns:a16="http://schemas.microsoft.com/office/drawing/2014/main" id="{561AE437-7C2C-794B-BF58-9D000DD76D2F}"/>
              </a:ext>
            </a:extLst>
          </p:cNvPr>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5989122" y="1826930"/>
            <a:ext cx="4343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099B6D-F603-6041-B9A9-C16F99CE26CE}"/>
              </a:ext>
            </a:extLst>
          </p:cNvPr>
          <p:cNvSpPr txBox="1"/>
          <p:nvPr/>
        </p:nvSpPr>
        <p:spPr>
          <a:xfrm>
            <a:off x="5379521" y="4874930"/>
            <a:ext cx="5569527" cy="584775"/>
          </a:xfrm>
          <a:prstGeom prst="rect">
            <a:avLst/>
          </a:prstGeom>
          <a:noFill/>
        </p:spPr>
        <p:txBody>
          <a:bodyPr wrap="square" rtlCol="0">
            <a:spAutoFit/>
          </a:bodyPr>
          <a:lstStyle/>
          <a:p>
            <a:r>
              <a:rPr lang="en-GB" sz="1600" dirty="0" err="1"/>
              <a:t>Muthappan</a:t>
            </a:r>
            <a:r>
              <a:rPr lang="en-GB" sz="1600" dirty="0"/>
              <a:t>, a principal deity in the </a:t>
            </a:r>
            <a:r>
              <a:rPr lang="en-GB" sz="1600" dirty="0" err="1"/>
              <a:t>Theyyam</a:t>
            </a:r>
            <a:r>
              <a:rPr lang="en-GB" sz="1600" dirty="0"/>
              <a:t> ritual tradition, Kerala</a:t>
            </a:r>
          </a:p>
          <a:p>
            <a:r>
              <a:rPr lang="en-GB" sz="1600" dirty="0"/>
              <a:t>(Photo: </a:t>
            </a:r>
            <a:r>
              <a:rPr lang="en-GB" sz="1600" dirty="0" err="1"/>
              <a:t>www.artnewsnviews.com</a:t>
            </a:r>
            <a:r>
              <a:rPr lang="en-GB" sz="1600" dirty="0"/>
              <a:t>)</a:t>
            </a:r>
          </a:p>
        </p:txBody>
      </p:sp>
    </p:spTree>
    <p:extLst>
      <p:ext uri="{BB962C8B-B14F-4D97-AF65-F5344CB8AC3E}">
        <p14:creationId xmlns:p14="http://schemas.microsoft.com/office/powerpoint/2010/main" val="4252816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8C0E9-D11E-E246-A889-51929B3A9A67}"/>
              </a:ext>
            </a:extLst>
          </p:cNvPr>
          <p:cNvSpPr>
            <a:spLocks noGrp="1"/>
          </p:cNvSpPr>
          <p:nvPr>
            <p:ph type="ctrTitle"/>
          </p:nvPr>
        </p:nvSpPr>
        <p:spPr>
          <a:xfrm>
            <a:off x="2523067" y="1686296"/>
            <a:ext cx="7382933" cy="831274"/>
          </a:xfrm>
        </p:spPr>
        <p:txBody>
          <a:bodyPr/>
          <a:lstStyle/>
          <a:p>
            <a:r>
              <a:rPr lang="en-GB" dirty="0"/>
              <a:t>Dried and fermented fish</a:t>
            </a:r>
          </a:p>
        </p:txBody>
      </p:sp>
      <p:sp>
        <p:nvSpPr>
          <p:cNvPr id="3" name="Subtitle 2">
            <a:extLst>
              <a:ext uri="{FF2B5EF4-FFF2-40B4-BE49-F238E27FC236}">
                <a16:creationId xmlns:a16="http://schemas.microsoft.com/office/drawing/2014/main" id="{DE7284D2-0A14-8A4C-8943-05CD151C57F3}"/>
              </a:ext>
            </a:extLst>
          </p:cNvPr>
          <p:cNvSpPr>
            <a:spLocks noGrp="1"/>
          </p:cNvSpPr>
          <p:nvPr>
            <p:ph type="subTitle" idx="1"/>
          </p:nvPr>
        </p:nvSpPr>
        <p:spPr>
          <a:xfrm>
            <a:off x="2692398" y="2648197"/>
            <a:ext cx="6815669" cy="2330202"/>
          </a:xfrm>
        </p:spPr>
        <p:txBody>
          <a:bodyPr/>
          <a:lstStyle/>
          <a:p>
            <a:r>
              <a:rPr lang="en-GB" dirty="0"/>
              <a:t>At the core of Asian culture, cuisine, rituals and journeys. </a:t>
            </a:r>
          </a:p>
          <a:p>
            <a:r>
              <a:rPr lang="en-GB" dirty="0"/>
              <a:t>Food for people and food for the gods.</a:t>
            </a:r>
          </a:p>
        </p:txBody>
      </p:sp>
    </p:spTree>
    <p:extLst>
      <p:ext uri="{BB962C8B-B14F-4D97-AF65-F5344CB8AC3E}">
        <p14:creationId xmlns:p14="http://schemas.microsoft.com/office/powerpoint/2010/main" val="169392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526F-8E1B-8B48-849F-F1D2A9E2F04E}"/>
              </a:ext>
            </a:extLst>
          </p:cNvPr>
          <p:cNvSpPr>
            <a:spLocks noGrp="1"/>
          </p:cNvSpPr>
          <p:nvPr>
            <p:ph type="title"/>
          </p:nvPr>
        </p:nvSpPr>
        <p:spPr>
          <a:xfrm>
            <a:off x="618994" y="944380"/>
            <a:ext cx="4566781" cy="734108"/>
          </a:xfrm>
        </p:spPr>
        <p:txBody>
          <a:bodyPr/>
          <a:lstStyle/>
          <a:p>
            <a:r>
              <a:rPr lang="en-GB" b="1" dirty="0"/>
              <a:t>Dried and fermented fish</a:t>
            </a:r>
          </a:p>
        </p:txBody>
      </p:sp>
      <p:sp>
        <p:nvSpPr>
          <p:cNvPr id="3" name="Picture Placeholder 2">
            <a:extLst>
              <a:ext uri="{FF2B5EF4-FFF2-40B4-BE49-F238E27FC236}">
                <a16:creationId xmlns:a16="http://schemas.microsoft.com/office/drawing/2014/main" id="{95278D5B-D843-A145-BC27-8E7A9C5A7F3C}"/>
              </a:ext>
            </a:extLst>
          </p:cNvPr>
          <p:cNvSpPr>
            <a:spLocks noGrp="1"/>
          </p:cNvSpPr>
          <p:nvPr>
            <p:ph type="pic" idx="1"/>
          </p:nvPr>
        </p:nvSpPr>
        <p:spPr>
          <a:xfrm>
            <a:off x="5361141" y="1041400"/>
            <a:ext cx="5797038" cy="4775200"/>
          </a:xfrm>
        </p:spPr>
      </p:sp>
      <p:sp>
        <p:nvSpPr>
          <p:cNvPr id="4" name="Text Placeholder 3">
            <a:extLst>
              <a:ext uri="{FF2B5EF4-FFF2-40B4-BE49-F238E27FC236}">
                <a16:creationId xmlns:a16="http://schemas.microsoft.com/office/drawing/2014/main" id="{20E45000-3C40-A446-A4CC-0D9EC9DD737E}"/>
              </a:ext>
            </a:extLst>
          </p:cNvPr>
          <p:cNvSpPr>
            <a:spLocks noGrp="1"/>
          </p:cNvSpPr>
          <p:nvPr>
            <p:ph type="body" sz="half" idx="2"/>
          </p:nvPr>
        </p:nvSpPr>
        <p:spPr>
          <a:xfrm>
            <a:off x="618994" y="2015067"/>
            <a:ext cx="4566781" cy="3268133"/>
          </a:xfrm>
        </p:spPr>
        <p:txBody>
          <a:bodyPr>
            <a:normAutofit/>
          </a:bodyPr>
          <a:lstStyle/>
          <a:p>
            <a:r>
              <a:rPr lang="en-GB" dirty="0"/>
              <a:t>South and Southeast Asians have dried and fermented fish as a means of preservation and as part of their culinary traditions for centuries. People love it or hate it. Mostly they love it. Because it has distinct and irresistible flavours. Notwithstanding those who cannot stand its smell. </a:t>
            </a:r>
          </a:p>
          <a:p>
            <a:r>
              <a:rPr lang="en-GB" dirty="0"/>
              <a:t>Smell and taste. Dried fish evokes two of our primordial senses. The cultural value we give to dried and fermented fish is inextricably linked with our sensory journeys through time. </a:t>
            </a:r>
          </a:p>
        </p:txBody>
      </p:sp>
    </p:spTree>
    <p:extLst>
      <p:ext uri="{BB962C8B-B14F-4D97-AF65-F5344CB8AC3E}">
        <p14:creationId xmlns:p14="http://schemas.microsoft.com/office/powerpoint/2010/main" val="3843273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526F-8E1B-8B48-849F-F1D2A9E2F04E}"/>
              </a:ext>
            </a:extLst>
          </p:cNvPr>
          <p:cNvSpPr>
            <a:spLocks noGrp="1"/>
          </p:cNvSpPr>
          <p:nvPr>
            <p:ph type="title"/>
          </p:nvPr>
        </p:nvSpPr>
        <p:spPr>
          <a:xfrm>
            <a:off x="618994" y="944380"/>
            <a:ext cx="4566781" cy="734108"/>
          </a:xfrm>
        </p:spPr>
        <p:txBody>
          <a:bodyPr>
            <a:normAutofit/>
          </a:bodyPr>
          <a:lstStyle/>
          <a:p>
            <a:r>
              <a:rPr lang="en-GB" sz="3600" b="1" dirty="0"/>
              <a:t>Smell</a:t>
            </a:r>
          </a:p>
        </p:txBody>
      </p:sp>
      <p:sp>
        <p:nvSpPr>
          <p:cNvPr id="3" name="Picture Placeholder 2">
            <a:extLst>
              <a:ext uri="{FF2B5EF4-FFF2-40B4-BE49-F238E27FC236}">
                <a16:creationId xmlns:a16="http://schemas.microsoft.com/office/drawing/2014/main" id="{95278D5B-D843-A145-BC27-8E7A9C5A7F3C}"/>
              </a:ext>
            </a:extLst>
          </p:cNvPr>
          <p:cNvSpPr>
            <a:spLocks noGrp="1"/>
          </p:cNvSpPr>
          <p:nvPr>
            <p:ph type="pic" idx="1"/>
          </p:nvPr>
        </p:nvSpPr>
        <p:spPr>
          <a:xfrm>
            <a:off x="5361141" y="1041400"/>
            <a:ext cx="5797038" cy="4775200"/>
          </a:xfrm>
        </p:spPr>
      </p:sp>
      <p:sp>
        <p:nvSpPr>
          <p:cNvPr id="4" name="Text Placeholder 3">
            <a:extLst>
              <a:ext uri="{FF2B5EF4-FFF2-40B4-BE49-F238E27FC236}">
                <a16:creationId xmlns:a16="http://schemas.microsoft.com/office/drawing/2014/main" id="{20E45000-3C40-A446-A4CC-0D9EC9DD737E}"/>
              </a:ext>
            </a:extLst>
          </p:cNvPr>
          <p:cNvSpPr>
            <a:spLocks noGrp="1"/>
          </p:cNvSpPr>
          <p:nvPr>
            <p:ph type="body" sz="half" idx="2"/>
          </p:nvPr>
        </p:nvSpPr>
        <p:spPr>
          <a:xfrm>
            <a:off x="618994" y="2258484"/>
            <a:ext cx="4566781" cy="2341032"/>
          </a:xfrm>
        </p:spPr>
        <p:txBody>
          <a:bodyPr/>
          <a:lstStyle/>
          <a:p>
            <a:r>
              <a:rPr lang="en-GB" dirty="0"/>
              <a:t>Dried fish emits an aroma of ‘fishiness’ mixed with salt, sea and sand. For some, the scent is familiar and comforting. Others hold their noses in disdain. Some men will not take wives from groups who eat dried fish. Traders might come to markets to buy dried fish reluctantly. There are gods who have run away from the smell.</a:t>
            </a:r>
          </a:p>
        </p:txBody>
      </p:sp>
    </p:spTree>
    <p:extLst>
      <p:ext uri="{BB962C8B-B14F-4D97-AF65-F5344CB8AC3E}">
        <p14:creationId xmlns:p14="http://schemas.microsoft.com/office/powerpoint/2010/main" val="274129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526F-8E1B-8B48-849F-F1D2A9E2F04E}"/>
              </a:ext>
            </a:extLst>
          </p:cNvPr>
          <p:cNvSpPr>
            <a:spLocks noGrp="1"/>
          </p:cNvSpPr>
          <p:nvPr>
            <p:ph type="title"/>
          </p:nvPr>
        </p:nvSpPr>
        <p:spPr>
          <a:xfrm>
            <a:off x="618994" y="558142"/>
            <a:ext cx="4566781" cy="724394"/>
          </a:xfrm>
        </p:spPr>
        <p:txBody>
          <a:bodyPr>
            <a:normAutofit fontScale="90000"/>
          </a:bodyPr>
          <a:lstStyle/>
          <a:p>
            <a:r>
              <a:rPr lang="en-GB" b="1" dirty="0"/>
              <a:t>The aroma of </a:t>
            </a:r>
            <a:br>
              <a:rPr lang="en-GB" b="1" dirty="0"/>
            </a:br>
            <a:r>
              <a:rPr lang="en-GB" b="1" dirty="0"/>
              <a:t>dried and fermented fish</a:t>
            </a:r>
          </a:p>
        </p:txBody>
      </p:sp>
      <p:pic>
        <p:nvPicPr>
          <p:cNvPr id="5" name="Picture Placeholder 4">
            <a:extLst>
              <a:ext uri="{FF2B5EF4-FFF2-40B4-BE49-F238E27FC236}">
                <a16:creationId xmlns:a16="http://schemas.microsoft.com/office/drawing/2014/main" id="{16431CE2-31CA-9F42-B144-1669D01D1E49}"/>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5360988" y="1041400"/>
            <a:ext cx="5797550" cy="4775200"/>
          </a:xfrm>
          <a:prstGeom prst="rect">
            <a:avLst/>
          </a:prstGeom>
        </p:spPr>
      </p:pic>
      <p:sp>
        <p:nvSpPr>
          <p:cNvPr id="4" name="Text Placeholder 3">
            <a:extLst>
              <a:ext uri="{FF2B5EF4-FFF2-40B4-BE49-F238E27FC236}">
                <a16:creationId xmlns:a16="http://schemas.microsoft.com/office/drawing/2014/main" id="{20E45000-3C40-A446-A4CC-0D9EC9DD737E}"/>
              </a:ext>
            </a:extLst>
          </p:cNvPr>
          <p:cNvSpPr>
            <a:spLocks noGrp="1"/>
          </p:cNvSpPr>
          <p:nvPr>
            <p:ph type="body" sz="half" idx="2"/>
          </p:nvPr>
        </p:nvSpPr>
        <p:spPr>
          <a:xfrm>
            <a:off x="618994" y="1484416"/>
            <a:ext cx="4566781" cy="4180114"/>
          </a:xfrm>
        </p:spPr>
        <p:txBody>
          <a:bodyPr>
            <a:normAutofit fontScale="92500" lnSpcReduction="20000"/>
          </a:bodyPr>
          <a:lstStyle/>
          <a:p>
            <a:r>
              <a:rPr lang="en-US" dirty="0"/>
              <a:t>Northeast India, 2018</a:t>
            </a:r>
          </a:p>
          <a:p>
            <a:r>
              <a:rPr lang="en-US" dirty="0"/>
              <a:t>‘</a:t>
            </a:r>
            <a:r>
              <a:rPr lang="en-GB" dirty="0"/>
              <a:t>The memory is cloudy. As was the day. Black lines of pine against the cold, colourless sky as I walked home from school. But on my lunch plate, there was a dab of darkish maroon. As I ate, slowly mixing the </a:t>
            </a:r>
            <a:r>
              <a:rPr lang="en-GB" dirty="0" err="1"/>
              <a:t>shidol</a:t>
            </a:r>
            <a:r>
              <a:rPr lang="en-GB" dirty="0"/>
              <a:t> </a:t>
            </a:r>
            <a:r>
              <a:rPr lang="en-GB" dirty="0" err="1"/>
              <a:t>chaatni</a:t>
            </a:r>
            <a:r>
              <a:rPr lang="en-GB" dirty="0"/>
              <a:t> — a mash of dried, fermented fish, smooth but for the prick of delicate, easy-to-chew bones — with the rice, the afternoon’s gloom seemed to lift. My eyes watered from the heat of chilli and garlic, my ears reddened, my mouth came alive with a burst of flavours. I was warmed. </a:t>
            </a:r>
            <a:r>
              <a:rPr lang="en-GB" b="1" dirty="0"/>
              <a:t>Hours after the meal, I could find it on my fingers — the smell, like a secret, hot, fierce, and illicit</a:t>
            </a:r>
            <a:r>
              <a:rPr lang="en-GB" dirty="0"/>
              <a:t>.’</a:t>
            </a:r>
          </a:p>
          <a:p>
            <a:r>
              <a:rPr lang="en-GB" dirty="0"/>
              <a:t>(Dutta, A. 2018. The fiery flavours of East Bengal’s dried and fermented fish are all the notes of life. India Express, 23 December 2018.)</a:t>
            </a:r>
          </a:p>
          <a:p>
            <a:endParaRPr lang="en-GB" dirty="0"/>
          </a:p>
        </p:txBody>
      </p:sp>
    </p:spTree>
    <p:extLst>
      <p:ext uri="{BB962C8B-B14F-4D97-AF65-F5344CB8AC3E}">
        <p14:creationId xmlns:p14="http://schemas.microsoft.com/office/powerpoint/2010/main" val="162965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526F-8E1B-8B48-849F-F1D2A9E2F04E}"/>
              </a:ext>
            </a:extLst>
          </p:cNvPr>
          <p:cNvSpPr>
            <a:spLocks noGrp="1"/>
          </p:cNvSpPr>
          <p:nvPr>
            <p:ph type="title"/>
          </p:nvPr>
        </p:nvSpPr>
        <p:spPr>
          <a:xfrm>
            <a:off x="618994" y="944380"/>
            <a:ext cx="4566781" cy="734108"/>
          </a:xfrm>
        </p:spPr>
        <p:txBody>
          <a:bodyPr>
            <a:normAutofit fontScale="90000"/>
          </a:bodyPr>
          <a:lstStyle/>
          <a:p>
            <a:r>
              <a:rPr lang="en-GB" b="1" dirty="0"/>
              <a:t>Colonial disdain for dried fish</a:t>
            </a:r>
          </a:p>
        </p:txBody>
      </p:sp>
      <p:sp>
        <p:nvSpPr>
          <p:cNvPr id="4" name="Text Placeholder 3">
            <a:extLst>
              <a:ext uri="{FF2B5EF4-FFF2-40B4-BE49-F238E27FC236}">
                <a16:creationId xmlns:a16="http://schemas.microsoft.com/office/drawing/2014/main" id="{20E45000-3C40-A446-A4CC-0D9EC9DD737E}"/>
              </a:ext>
            </a:extLst>
          </p:cNvPr>
          <p:cNvSpPr>
            <a:spLocks noGrp="1"/>
          </p:cNvSpPr>
          <p:nvPr>
            <p:ph type="body" sz="half" idx="2"/>
          </p:nvPr>
        </p:nvSpPr>
        <p:spPr>
          <a:xfrm>
            <a:off x="618994" y="1900051"/>
            <a:ext cx="4772403" cy="3954484"/>
          </a:xfrm>
        </p:spPr>
        <p:txBody>
          <a:bodyPr>
            <a:normAutofit/>
          </a:bodyPr>
          <a:lstStyle/>
          <a:p>
            <a:r>
              <a:rPr lang="en-GB" dirty="0" err="1"/>
              <a:t>Yandun</a:t>
            </a:r>
            <a:r>
              <a:rPr lang="en-GB" dirty="0"/>
              <a:t>, Burma, 1880</a:t>
            </a:r>
          </a:p>
          <a:p>
            <a:r>
              <a:rPr lang="en-GB" dirty="0"/>
              <a:t>The English apparently regarded </a:t>
            </a:r>
            <a:r>
              <a:rPr lang="en-GB" i="1" dirty="0"/>
              <a:t>ngapi</a:t>
            </a:r>
            <a:r>
              <a:rPr lang="en-GB" dirty="0"/>
              <a:t>, a fish paste in the Burman cuisine, with disfavour. An overzealous Assistant Commissioner attempted to ban </a:t>
            </a:r>
            <a:r>
              <a:rPr lang="en-GB" i="1" dirty="0"/>
              <a:t>ngapi</a:t>
            </a:r>
            <a:r>
              <a:rPr lang="en-GB" dirty="0"/>
              <a:t> during a cholera epidemic in the mistaken belief that the heavy smell of the fish paste was its cause. This resulted in petitions and very nearly a riot, which was averted by the Chief Commissioner by transferring his Assistant to another station. “Nevertheless, </a:t>
            </a:r>
            <a:r>
              <a:rPr lang="en-GB" dirty="0" err="1"/>
              <a:t>Yandun</a:t>
            </a:r>
            <a:r>
              <a:rPr lang="en-GB" dirty="0"/>
              <a:t> is not a charming place of residence to a man with a sensitive nose”. </a:t>
            </a:r>
          </a:p>
          <a:p>
            <a:r>
              <a:rPr lang="en-GB" dirty="0"/>
              <a:t>(From </a:t>
            </a:r>
            <a:r>
              <a:rPr lang="en-GB" dirty="0" err="1"/>
              <a:t>Shway</a:t>
            </a:r>
            <a:r>
              <a:rPr lang="en-GB" dirty="0"/>
              <a:t>, Y. 1882. </a:t>
            </a:r>
            <a:r>
              <a:rPr lang="en-GB" i="1" dirty="0"/>
              <a:t>The Burman: His Life and Notions</a:t>
            </a:r>
            <a:r>
              <a:rPr lang="en-GB" dirty="0"/>
              <a:t>).</a:t>
            </a:r>
          </a:p>
        </p:txBody>
      </p:sp>
      <p:pic>
        <p:nvPicPr>
          <p:cNvPr id="14" name="Picture 13">
            <a:extLst>
              <a:ext uri="{FF2B5EF4-FFF2-40B4-BE49-F238E27FC236}">
                <a16:creationId xmlns:a16="http://schemas.microsoft.com/office/drawing/2014/main" id="{78205105-5A85-8243-BBED-B518FAA67D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74525" y="1151906"/>
            <a:ext cx="5961412" cy="4536375"/>
          </a:xfrm>
          <a:prstGeom prst="rect">
            <a:avLst/>
          </a:prstGeom>
        </p:spPr>
      </p:pic>
    </p:spTree>
    <p:extLst>
      <p:ext uri="{BB962C8B-B14F-4D97-AF65-F5344CB8AC3E}">
        <p14:creationId xmlns:p14="http://schemas.microsoft.com/office/powerpoint/2010/main" val="17364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526F-8E1B-8B48-849F-F1D2A9E2F04E}"/>
              </a:ext>
            </a:extLst>
          </p:cNvPr>
          <p:cNvSpPr>
            <a:spLocks noGrp="1"/>
          </p:cNvSpPr>
          <p:nvPr>
            <p:ph type="title"/>
          </p:nvPr>
        </p:nvSpPr>
        <p:spPr>
          <a:xfrm>
            <a:off x="618994" y="878774"/>
            <a:ext cx="4566781" cy="799714"/>
          </a:xfrm>
        </p:spPr>
        <p:txBody>
          <a:bodyPr>
            <a:normAutofit fontScale="90000"/>
          </a:bodyPr>
          <a:lstStyle/>
          <a:p>
            <a:r>
              <a:rPr lang="en-GB" b="1" dirty="0"/>
              <a:t>They will not marry dried fish eaters</a:t>
            </a:r>
          </a:p>
        </p:txBody>
      </p:sp>
      <p:sp>
        <p:nvSpPr>
          <p:cNvPr id="3" name="Picture Placeholder 2">
            <a:extLst>
              <a:ext uri="{FF2B5EF4-FFF2-40B4-BE49-F238E27FC236}">
                <a16:creationId xmlns:a16="http://schemas.microsoft.com/office/drawing/2014/main" id="{95278D5B-D843-A145-BC27-8E7A9C5A7F3C}"/>
              </a:ext>
            </a:extLst>
          </p:cNvPr>
          <p:cNvSpPr>
            <a:spLocks noGrp="1"/>
          </p:cNvSpPr>
          <p:nvPr>
            <p:ph type="pic" idx="1"/>
          </p:nvPr>
        </p:nvSpPr>
        <p:spPr>
          <a:xfrm>
            <a:off x="5361141" y="1041400"/>
            <a:ext cx="5797038" cy="4775200"/>
          </a:xfrm>
        </p:spPr>
      </p:sp>
      <p:sp>
        <p:nvSpPr>
          <p:cNvPr id="4" name="Text Placeholder 3">
            <a:extLst>
              <a:ext uri="{FF2B5EF4-FFF2-40B4-BE49-F238E27FC236}">
                <a16:creationId xmlns:a16="http://schemas.microsoft.com/office/drawing/2014/main" id="{20E45000-3C40-A446-A4CC-0D9EC9DD737E}"/>
              </a:ext>
            </a:extLst>
          </p:cNvPr>
          <p:cNvSpPr>
            <a:spLocks noGrp="1"/>
          </p:cNvSpPr>
          <p:nvPr>
            <p:ph type="body" sz="half" idx="2"/>
          </p:nvPr>
        </p:nvSpPr>
        <p:spPr>
          <a:xfrm>
            <a:off x="618994" y="2258483"/>
            <a:ext cx="4566781" cy="3073537"/>
          </a:xfrm>
        </p:spPr>
        <p:txBody>
          <a:bodyPr/>
          <a:lstStyle/>
          <a:p>
            <a:r>
              <a:rPr lang="en-GB" dirty="0"/>
              <a:t>Bangladesh?</a:t>
            </a:r>
          </a:p>
          <a:p>
            <a:r>
              <a:rPr lang="en-GB" dirty="0" err="1"/>
              <a:t>Gameranga</a:t>
            </a:r>
            <a:r>
              <a:rPr lang="en-GB" dirty="0"/>
              <a:t> villagers do not consider daughters of </a:t>
            </a:r>
            <a:r>
              <a:rPr lang="en-GB" dirty="0" err="1"/>
              <a:t>Kathi</a:t>
            </a:r>
            <a:r>
              <a:rPr lang="en-GB" dirty="0"/>
              <a:t> village as desirable wives because they eat dried fish.</a:t>
            </a:r>
          </a:p>
          <a:p>
            <a:r>
              <a:rPr lang="en-GB" dirty="0"/>
              <a:t>(</a:t>
            </a:r>
            <a:r>
              <a:rPr lang="en-GB" dirty="0" err="1"/>
              <a:t>Kotalova</a:t>
            </a:r>
            <a:r>
              <a:rPr lang="en-GB" dirty="0"/>
              <a:t>, J. 1996. </a:t>
            </a:r>
            <a:r>
              <a:rPr lang="en-GB" i="1" dirty="0"/>
              <a:t>Belonging to others: Cultural construction of </a:t>
            </a:r>
            <a:r>
              <a:rPr lang="en-GB" i="1" dirty="0" err="1"/>
              <a:t>womenhood</a:t>
            </a:r>
            <a:r>
              <a:rPr lang="en-GB" i="1" dirty="0"/>
              <a:t> in a village in Bangladesh</a:t>
            </a:r>
            <a:r>
              <a:rPr lang="en-GB" dirty="0"/>
              <a:t>.)</a:t>
            </a:r>
          </a:p>
          <a:p>
            <a:endParaRPr lang="en-GB" dirty="0"/>
          </a:p>
          <a:p>
            <a:endParaRPr lang="en-GB" dirty="0"/>
          </a:p>
        </p:txBody>
      </p:sp>
    </p:spTree>
    <p:extLst>
      <p:ext uri="{BB962C8B-B14F-4D97-AF65-F5344CB8AC3E}">
        <p14:creationId xmlns:p14="http://schemas.microsoft.com/office/powerpoint/2010/main" val="3762265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526F-8E1B-8B48-849F-F1D2A9E2F04E}"/>
              </a:ext>
            </a:extLst>
          </p:cNvPr>
          <p:cNvSpPr>
            <a:spLocks noGrp="1"/>
          </p:cNvSpPr>
          <p:nvPr>
            <p:ph type="title"/>
          </p:nvPr>
        </p:nvSpPr>
        <p:spPr>
          <a:xfrm>
            <a:off x="808999" y="651169"/>
            <a:ext cx="4736778" cy="734108"/>
          </a:xfrm>
        </p:spPr>
        <p:txBody>
          <a:bodyPr>
            <a:normAutofit/>
          </a:bodyPr>
          <a:lstStyle/>
          <a:p>
            <a:r>
              <a:rPr lang="en-GB" b="1" i="1" dirty="0"/>
              <a:t>I would not wish to return</a:t>
            </a:r>
          </a:p>
        </p:txBody>
      </p:sp>
      <p:sp>
        <p:nvSpPr>
          <p:cNvPr id="4" name="Text Placeholder 3">
            <a:extLst>
              <a:ext uri="{FF2B5EF4-FFF2-40B4-BE49-F238E27FC236}">
                <a16:creationId xmlns:a16="http://schemas.microsoft.com/office/drawing/2014/main" id="{20E45000-3C40-A446-A4CC-0D9EC9DD737E}"/>
              </a:ext>
            </a:extLst>
          </p:cNvPr>
          <p:cNvSpPr>
            <a:spLocks noGrp="1"/>
          </p:cNvSpPr>
          <p:nvPr>
            <p:ph type="body" sz="half" idx="2"/>
          </p:nvPr>
        </p:nvSpPr>
        <p:spPr>
          <a:xfrm>
            <a:off x="700645" y="1484416"/>
            <a:ext cx="4714504" cy="4738254"/>
          </a:xfrm>
        </p:spPr>
        <p:txBody>
          <a:bodyPr>
            <a:normAutofit fontScale="92500" lnSpcReduction="20000"/>
          </a:bodyPr>
          <a:lstStyle/>
          <a:p>
            <a:r>
              <a:rPr lang="en-GB" dirty="0"/>
              <a:t>Negombo. West coast of Sri Lanka</a:t>
            </a:r>
          </a:p>
          <a:p>
            <a:r>
              <a:rPr lang="en-GB" dirty="0"/>
              <a:t>Known for centuries as a major trading town and wholesale market for dried fish. However, not all traders were enthusiastic about visiting Negombo.</a:t>
            </a:r>
          </a:p>
          <a:p>
            <a:pPr algn="l"/>
            <a:r>
              <a:rPr lang="en-CA" i="1" dirty="0" err="1"/>
              <a:t>Handhapane</a:t>
            </a:r>
            <a:r>
              <a:rPr lang="en-CA" i="1" dirty="0"/>
              <a:t> </a:t>
            </a:r>
            <a:r>
              <a:rPr lang="en-CA" i="1" dirty="0" err="1"/>
              <a:t>narakadha</a:t>
            </a:r>
            <a:r>
              <a:rPr lang="en-CA" i="1" dirty="0"/>
              <a:t> </a:t>
            </a:r>
            <a:r>
              <a:rPr lang="en-CA" i="1" dirty="0" err="1"/>
              <a:t>meegamu</a:t>
            </a:r>
            <a:r>
              <a:rPr lang="en-CA" i="1" dirty="0"/>
              <a:t> 	       </a:t>
            </a:r>
            <a:r>
              <a:rPr lang="en-CA" i="1" dirty="0" err="1"/>
              <a:t>yanna</a:t>
            </a:r>
            <a:endParaRPr lang="en-US" dirty="0"/>
          </a:p>
          <a:p>
            <a:pPr algn="l"/>
            <a:r>
              <a:rPr lang="en-CA" i="1" dirty="0" err="1"/>
              <a:t>Ema</a:t>
            </a:r>
            <a:r>
              <a:rPr lang="en-CA" i="1" dirty="0"/>
              <a:t> </a:t>
            </a:r>
            <a:r>
              <a:rPr lang="en-CA" i="1" dirty="0" err="1"/>
              <a:t>paane</a:t>
            </a:r>
            <a:r>
              <a:rPr lang="en-CA" i="1" dirty="0"/>
              <a:t> </a:t>
            </a:r>
            <a:r>
              <a:rPr lang="en-CA" i="1" dirty="0" err="1"/>
              <a:t>narakadha</a:t>
            </a:r>
            <a:r>
              <a:rPr lang="en-CA" i="1" dirty="0"/>
              <a:t> </a:t>
            </a:r>
            <a:r>
              <a:rPr lang="en-CA" i="1" dirty="0" err="1"/>
              <a:t>veladam</a:t>
            </a:r>
            <a:r>
              <a:rPr lang="en-CA" i="1" dirty="0"/>
              <a:t>	       </a:t>
            </a:r>
            <a:r>
              <a:rPr lang="en-CA" i="1" dirty="0" err="1"/>
              <a:t>ganna</a:t>
            </a:r>
            <a:endParaRPr lang="en-US" dirty="0"/>
          </a:p>
          <a:p>
            <a:pPr algn="l"/>
            <a:r>
              <a:rPr lang="en-CA" i="1" dirty="0"/>
              <a:t>Be </a:t>
            </a:r>
            <a:r>
              <a:rPr lang="en-CA" i="1" dirty="0" err="1"/>
              <a:t>raale</a:t>
            </a:r>
            <a:r>
              <a:rPr lang="en-CA" i="1" dirty="0"/>
              <a:t> </a:t>
            </a:r>
            <a:r>
              <a:rPr lang="en-CA" i="1" dirty="0" err="1"/>
              <a:t>karawala</a:t>
            </a:r>
            <a:r>
              <a:rPr lang="en-CA" i="1" dirty="0"/>
              <a:t> </a:t>
            </a:r>
            <a:r>
              <a:rPr lang="en-CA" i="1" dirty="0" err="1"/>
              <a:t>gandha</a:t>
            </a:r>
            <a:r>
              <a:rPr lang="en-CA" i="1" dirty="0"/>
              <a:t>   </a:t>
            </a:r>
            <a:r>
              <a:rPr lang="en-CA" i="1" dirty="0" err="1"/>
              <a:t>uhu</a:t>
            </a:r>
            <a:r>
              <a:rPr lang="en-CA" i="1" dirty="0"/>
              <a:t>		</a:t>
            </a:r>
            <a:r>
              <a:rPr lang="en-CA" i="1" dirty="0" err="1"/>
              <a:t>lanna</a:t>
            </a:r>
            <a:endParaRPr lang="en-US" dirty="0"/>
          </a:p>
          <a:p>
            <a:pPr algn="l"/>
            <a:r>
              <a:rPr lang="en-CA" i="1" dirty="0" err="1"/>
              <a:t>Mathu</a:t>
            </a:r>
            <a:r>
              <a:rPr lang="en-CA" i="1" dirty="0"/>
              <a:t> </a:t>
            </a:r>
            <a:r>
              <a:rPr lang="en-CA" i="1" dirty="0" err="1"/>
              <a:t>waare</a:t>
            </a:r>
            <a:r>
              <a:rPr lang="en-CA" i="1" dirty="0"/>
              <a:t> </a:t>
            </a:r>
            <a:r>
              <a:rPr lang="en-CA" i="1" dirty="0" err="1"/>
              <a:t>nopathan</a:t>
            </a:r>
            <a:r>
              <a:rPr lang="en-CA" i="1" dirty="0"/>
              <a:t> </a:t>
            </a:r>
            <a:r>
              <a:rPr lang="en-CA" i="1" dirty="0" err="1"/>
              <a:t>meegamu</a:t>
            </a:r>
            <a:r>
              <a:rPr lang="en-CA" i="1" dirty="0"/>
              <a:t>	        </a:t>
            </a:r>
            <a:r>
              <a:rPr lang="en-CA" i="1" dirty="0" err="1"/>
              <a:t>yanna</a:t>
            </a:r>
            <a:r>
              <a:rPr lang="en-CA" i="1" dirty="0"/>
              <a:t>                    </a:t>
            </a:r>
            <a:r>
              <a:rPr lang="en-US" dirty="0"/>
              <a:t>	</a:t>
            </a:r>
          </a:p>
          <a:p>
            <a:pPr algn="l"/>
            <a:r>
              <a:rPr lang="en-CA" i="1" dirty="0"/>
              <a:t>Is it not bad to go to Negombo in the moon light </a:t>
            </a:r>
            <a:br>
              <a:rPr lang="en-CA" i="1" dirty="0"/>
            </a:br>
            <a:r>
              <a:rPr lang="en-CA" i="1" dirty="0"/>
              <a:t>and engage in trading? </a:t>
            </a:r>
            <a:br>
              <a:rPr lang="en-CA" i="1" dirty="0"/>
            </a:br>
            <a:r>
              <a:rPr lang="en-CA" i="1" dirty="0"/>
              <a:t>Dear friend! I cannot bear the odour of dried fish </a:t>
            </a:r>
            <a:br>
              <a:rPr lang="en-CA" i="1" dirty="0"/>
            </a:br>
            <a:r>
              <a:rPr lang="en-CA" i="1" dirty="0"/>
              <a:t>I would not wish to return to Negombo</a:t>
            </a:r>
          </a:p>
          <a:p>
            <a:pPr algn="l"/>
            <a:r>
              <a:rPr lang="en-CA" dirty="0"/>
              <a:t>		Sinhalese Folksong (Anonymous, no date)</a:t>
            </a:r>
            <a:br>
              <a:rPr lang="en-CA" dirty="0"/>
            </a:br>
            <a:endParaRPr lang="en-CA" dirty="0"/>
          </a:p>
          <a:p>
            <a:pPr algn="l"/>
            <a:r>
              <a:rPr lang="en-CA" i="1" dirty="0"/>
              <a:t>Link to voice recording?</a:t>
            </a:r>
            <a:endParaRPr lang="en-GB" i="1" dirty="0"/>
          </a:p>
        </p:txBody>
      </p:sp>
      <p:sp>
        <p:nvSpPr>
          <p:cNvPr id="3" name="TextBox 2">
            <a:extLst>
              <a:ext uri="{FF2B5EF4-FFF2-40B4-BE49-F238E27FC236}">
                <a16:creationId xmlns:a16="http://schemas.microsoft.com/office/drawing/2014/main" id="{8FB4E5F1-A61B-ED45-8F64-166F5D187674}"/>
              </a:ext>
            </a:extLst>
          </p:cNvPr>
          <p:cNvSpPr txBox="1"/>
          <p:nvPr/>
        </p:nvSpPr>
        <p:spPr>
          <a:xfrm>
            <a:off x="8635285" y="767284"/>
            <a:ext cx="3085659" cy="1754326"/>
          </a:xfrm>
          <a:prstGeom prst="rect">
            <a:avLst/>
          </a:prstGeom>
          <a:noFill/>
        </p:spPr>
        <p:txBody>
          <a:bodyPr wrap="square" rtlCol="0">
            <a:spAutoFit/>
          </a:bodyPr>
          <a:lstStyle/>
          <a:p>
            <a:r>
              <a:rPr lang="en-GB" dirty="0"/>
              <a:t>Goods, including dried fish, were transported on </a:t>
            </a:r>
            <a:r>
              <a:rPr lang="en-GB" i="1" dirty="0" err="1"/>
              <a:t>padda</a:t>
            </a:r>
            <a:r>
              <a:rPr lang="en-GB" dirty="0"/>
              <a:t> (covered) boats on Hamilton Canal to and from Negombo in the past.</a:t>
            </a:r>
          </a:p>
          <a:p>
            <a:r>
              <a:rPr lang="en-GB" sz="1500" dirty="0"/>
              <a:t>(Photo: </a:t>
            </a:r>
            <a:r>
              <a:rPr lang="en-GB" sz="1500" dirty="0" err="1"/>
              <a:t>www.damithah.wordpress.com</a:t>
            </a:r>
            <a:r>
              <a:rPr lang="en-GB" sz="1500" dirty="0"/>
              <a:t>)</a:t>
            </a:r>
          </a:p>
        </p:txBody>
      </p:sp>
      <p:pic>
        <p:nvPicPr>
          <p:cNvPr id="5" name="Picture 4">
            <a:extLst>
              <a:ext uri="{FF2B5EF4-FFF2-40B4-BE49-F238E27FC236}">
                <a16:creationId xmlns:a16="http://schemas.microsoft.com/office/drawing/2014/main" id="{BFAE9474-5DF2-BC46-A157-B917DB1E6899}"/>
              </a:ext>
            </a:extLst>
          </p:cNvPr>
          <p:cNvPicPr>
            <a:picLocks noChangeAspect="1"/>
          </p:cNvPicPr>
          <p:nvPr/>
        </p:nvPicPr>
        <p:blipFill>
          <a:blip r:embed="rId2"/>
          <a:stretch>
            <a:fillRect/>
          </a:stretch>
        </p:blipFill>
        <p:spPr>
          <a:xfrm>
            <a:off x="5545778" y="760019"/>
            <a:ext cx="3089508" cy="2066307"/>
          </a:xfrm>
          <a:prstGeom prst="rect">
            <a:avLst/>
          </a:prstGeom>
        </p:spPr>
      </p:pic>
      <p:sp>
        <p:nvSpPr>
          <p:cNvPr id="7" name="TextBox 6">
            <a:extLst>
              <a:ext uri="{FF2B5EF4-FFF2-40B4-BE49-F238E27FC236}">
                <a16:creationId xmlns:a16="http://schemas.microsoft.com/office/drawing/2014/main" id="{EE573327-92E4-F942-BF1C-1268038D8198}"/>
              </a:ext>
            </a:extLst>
          </p:cNvPr>
          <p:cNvSpPr txBox="1"/>
          <p:nvPr/>
        </p:nvSpPr>
        <p:spPr>
          <a:xfrm>
            <a:off x="6313659" y="5702227"/>
            <a:ext cx="3376606" cy="600164"/>
          </a:xfrm>
          <a:prstGeom prst="rect">
            <a:avLst/>
          </a:prstGeom>
          <a:noFill/>
        </p:spPr>
        <p:txBody>
          <a:bodyPr wrap="square" rtlCol="0">
            <a:spAutoFit/>
          </a:bodyPr>
          <a:lstStyle/>
          <a:p>
            <a:r>
              <a:rPr lang="en-GB" dirty="0"/>
              <a:t>Dried fish market, Negombo </a:t>
            </a:r>
          </a:p>
          <a:p>
            <a:r>
              <a:rPr lang="en-GB" sz="1500" dirty="0"/>
              <a:t>(Photo: </a:t>
            </a:r>
            <a:r>
              <a:rPr lang="en-GB" sz="1500" dirty="0" err="1"/>
              <a:t>www.freejpg.com.ar</a:t>
            </a:r>
            <a:r>
              <a:rPr lang="en-GB" sz="1500" dirty="0"/>
              <a:t>)</a:t>
            </a:r>
          </a:p>
        </p:txBody>
      </p:sp>
      <p:pic>
        <p:nvPicPr>
          <p:cNvPr id="8" name="Picture 7">
            <a:extLst>
              <a:ext uri="{FF2B5EF4-FFF2-40B4-BE49-F238E27FC236}">
                <a16:creationId xmlns:a16="http://schemas.microsoft.com/office/drawing/2014/main" id="{FA7DE548-2276-B94E-89A9-7884F491B5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3659" y="2830307"/>
            <a:ext cx="4381995" cy="2840222"/>
          </a:xfrm>
          <a:prstGeom prst="rect">
            <a:avLst/>
          </a:prstGeom>
        </p:spPr>
      </p:pic>
    </p:spTree>
    <p:extLst>
      <p:ext uri="{BB962C8B-B14F-4D97-AF65-F5344CB8AC3E}">
        <p14:creationId xmlns:p14="http://schemas.microsoft.com/office/powerpoint/2010/main" val="1308529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526F-8E1B-8B48-849F-F1D2A9E2F04E}"/>
              </a:ext>
            </a:extLst>
          </p:cNvPr>
          <p:cNvSpPr>
            <a:spLocks noGrp="1"/>
          </p:cNvSpPr>
          <p:nvPr>
            <p:ph type="title"/>
          </p:nvPr>
        </p:nvSpPr>
        <p:spPr>
          <a:xfrm>
            <a:off x="618994" y="855023"/>
            <a:ext cx="4048009" cy="823465"/>
          </a:xfrm>
        </p:spPr>
        <p:txBody>
          <a:bodyPr>
            <a:normAutofit fontScale="90000"/>
          </a:bodyPr>
          <a:lstStyle/>
          <a:p>
            <a:r>
              <a:rPr lang="en-GB" b="1" dirty="0"/>
              <a:t>The god who ran away from the smell of dried fish</a:t>
            </a:r>
          </a:p>
        </p:txBody>
      </p:sp>
      <p:sp>
        <p:nvSpPr>
          <p:cNvPr id="4" name="Text Placeholder 3">
            <a:extLst>
              <a:ext uri="{FF2B5EF4-FFF2-40B4-BE49-F238E27FC236}">
                <a16:creationId xmlns:a16="http://schemas.microsoft.com/office/drawing/2014/main" id="{20E45000-3C40-A446-A4CC-0D9EC9DD737E}"/>
              </a:ext>
            </a:extLst>
          </p:cNvPr>
          <p:cNvSpPr>
            <a:spLocks noGrp="1"/>
          </p:cNvSpPr>
          <p:nvPr>
            <p:ph type="body" sz="half" idx="2"/>
          </p:nvPr>
        </p:nvSpPr>
        <p:spPr>
          <a:xfrm>
            <a:off x="618994" y="1866599"/>
            <a:ext cx="4048009" cy="4308570"/>
          </a:xfrm>
        </p:spPr>
        <p:txBody>
          <a:bodyPr>
            <a:normAutofit lnSpcReduction="10000"/>
          </a:bodyPr>
          <a:lstStyle/>
          <a:p>
            <a:r>
              <a:rPr lang="en-GB" dirty="0" err="1"/>
              <a:t>Devinuwara</a:t>
            </a:r>
            <a:r>
              <a:rPr lang="en-GB" dirty="0"/>
              <a:t>, south coast of Sri Lanka, 2020. The town of gods. </a:t>
            </a:r>
          </a:p>
          <a:p>
            <a:r>
              <a:rPr lang="en-GB" dirty="0"/>
              <a:t>‘This rock [outcrop] is called </a:t>
            </a:r>
            <a:r>
              <a:rPr lang="en-GB" i="1" dirty="0" err="1"/>
              <a:t>devagala</a:t>
            </a:r>
            <a:r>
              <a:rPr lang="en-GB" dirty="0"/>
              <a:t> – the god’s rock. God </a:t>
            </a:r>
            <a:r>
              <a:rPr lang="en-GB" dirty="0" err="1"/>
              <a:t>Kataragama</a:t>
            </a:r>
            <a:r>
              <a:rPr lang="en-GB" dirty="0"/>
              <a:t> [also known as </a:t>
            </a:r>
            <a:r>
              <a:rPr lang="en-GB" dirty="0" err="1"/>
              <a:t>Murugun</a:t>
            </a:r>
            <a:r>
              <a:rPr lang="en-GB" dirty="0"/>
              <a:t>] landed here from across the seas. Our ancestors were drying fish on the rocks. He did not want to stay here. He said there was a bad smell coming from the dried fish. Therefore he went away to his present shrine on the hill [in the southern interior]. Our ancestors built a small shrine to commemorate his visit and we continue to come here in procession every year during the Vishnu temple festival’. (Female fish processor)</a:t>
            </a:r>
          </a:p>
        </p:txBody>
      </p:sp>
      <p:pic>
        <p:nvPicPr>
          <p:cNvPr id="19" name="Picture 18">
            <a:extLst>
              <a:ext uri="{FF2B5EF4-FFF2-40B4-BE49-F238E27FC236}">
                <a16:creationId xmlns:a16="http://schemas.microsoft.com/office/drawing/2014/main" id="{FF5A3EF1-FB63-AC48-97E7-6D849D6601F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7631" y="1049085"/>
            <a:ext cx="3158839" cy="2291936"/>
          </a:xfrm>
          <a:prstGeom prst="rect">
            <a:avLst/>
          </a:prstGeom>
        </p:spPr>
      </p:pic>
      <p:pic>
        <p:nvPicPr>
          <p:cNvPr id="21" name="Picture 20">
            <a:extLst>
              <a:ext uri="{FF2B5EF4-FFF2-40B4-BE49-F238E27FC236}">
                <a16:creationId xmlns:a16="http://schemas.microsoft.com/office/drawing/2014/main" id="{ED6609FE-1D66-E548-93A9-0814AF4039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6470" y="3776353"/>
            <a:ext cx="3455717" cy="2018806"/>
          </a:xfrm>
          <a:prstGeom prst="rect">
            <a:avLst/>
          </a:prstGeom>
        </p:spPr>
      </p:pic>
      <p:pic>
        <p:nvPicPr>
          <p:cNvPr id="23" name="Picture 22">
            <a:extLst>
              <a:ext uri="{FF2B5EF4-FFF2-40B4-BE49-F238E27FC236}">
                <a16:creationId xmlns:a16="http://schemas.microsoft.com/office/drawing/2014/main" id="{39A6692B-2C59-E74A-AE64-C1691E8232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09505" y="3341022"/>
            <a:ext cx="3158839" cy="2454136"/>
          </a:xfrm>
          <a:prstGeom prst="rect">
            <a:avLst/>
          </a:prstGeom>
        </p:spPr>
      </p:pic>
      <p:sp>
        <p:nvSpPr>
          <p:cNvPr id="24" name="Rectangle 2">
            <a:extLst>
              <a:ext uri="{FF2B5EF4-FFF2-40B4-BE49-F238E27FC236}">
                <a16:creationId xmlns:a16="http://schemas.microsoft.com/office/drawing/2014/main" id="{A1F84E55-C6AB-1F49-A529-22B4EDB5BE93}"/>
              </a:ext>
            </a:extLst>
          </p:cNvPr>
          <p:cNvSpPr>
            <a:spLocks noChangeArrowheads="1"/>
          </p:cNvSpPr>
          <p:nvPr/>
        </p:nvSpPr>
        <p:spPr bwMode="auto">
          <a:xfrm>
            <a:off x="7837714" y="775953"/>
            <a:ext cx="1059103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pic>
        <p:nvPicPr>
          <p:cNvPr id="1025" name="Picture 5" descr="Kataragama | Kataragama Devotees Trust">
            <a:extLst>
              <a:ext uri="{FF2B5EF4-FFF2-40B4-BE49-F238E27FC236}">
                <a16:creationId xmlns:a16="http://schemas.microsoft.com/office/drawing/2014/main" id="{8AFC11C0-B9BE-AF4D-9522-D11EFC4419EC}"/>
              </a:ext>
            </a:extLst>
          </p:cNvPr>
          <p:cNvPicPr>
            <a:picLocks noChangeAspect="1" noChangeArrowheads="1"/>
          </p:cNvPicPr>
          <p:nvPr/>
        </p:nvPicPr>
        <p:blipFill>
          <a:blip r:embed="rId5" r:link="rId6" cstate="email">
            <a:extLst>
              <a:ext uri="{28A0092B-C50C-407E-A947-70E740481C1C}">
                <a14:useLocalDpi xmlns:a14="http://schemas.microsoft.com/office/drawing/2010/main"/>
              </a:ext>
            </a:extLst>
          </a:blip>
          <a:srcRect/>
          <a:stretch>
            <a:fillRect/>
          </a:stretch>
        </p:blipFill>
        <p:spPr bwMode="auto">
          <a:xfrm>
            <a:off x="7956470" y="1033153"/>
            <a:ext cx="3455717" cy="2743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9390A49-F14D-564A-ADE6-6BDB49B95C0B}"/>
              </a:ext>
            </a:extLst>
          </p:cNvPr>
          <p:cNvSpPr txBox="1"/>
          <p:nvPr/>
        </p:nvSpPr>
        <p:spPr>
          <a:xfrm>
            <a:off x="4809504" y="5852003"/>
            <a:ext cx="6472053" cy="523220"/>
          </a:xfrm>
          <a:prstGeom prst="rect">
            <a:avLst/>
          </a:prstGeom>
          <a:noFill/>
        </p:spPr>
        <p:txBody>
          <a:bodyPr wrap="square" rtlCol="0">
            <a:spAutoFit/>
          </a:bodyPr>
          <a:lstStyle/>
          <a:p>
            <a:r>
              <a:rPr lang="en-GB" sz="1400" dirty="0"/>
              <a:t>God </a:t>
            </a:r>
            <a:r>
              <a:rPr lang="en-GB" sz="1400" dirty="0" err="1"/>
              <a:t>Kataragama</a:t>
            </a:r>
            <a:r>
              <a:rPr lang="en-GB" sz="1400" dirty="0"/>
              <a:t>/</a:t>
            </a:r>
            <a:r>
              <a:rPr lang="en-GB" sz="1400" dirty="0" err="1"/>
              <a:t>Murugan</a:t>
            </a:r>
            <a:r>
              <a:rPr lang="en-GB" sz="1400" dirty="0"/>
              <a:t> (Photo: </a:t>
            </a:r>
            <a:r>
              <a:rPr lang="en-GB" sz="1400" dirty="0" err="1"/>
              <a:t>www.kataragama.org</a:t>
            </a:r>
            <a:r>
              <a:rPr lang="en-GB" sz="1400" dirty="0"/>
              <a:t>)</a:t>
            </a:r>
          </a:p>
          <a:p>
            <a:r>
              <a:rPr lang="en-GB" sz="1400" dirty="0"/>
              <a:t>Fish drying on rocks and rooftop at </a:t>
            </a:r>
            <a:r>
              <a:rPr lang="en-GB" sz="1400" dirty="0" err="1"/>
              <a:t>Dewinuwara</a:t>
            </a:r>
            <a:r>
              <a:rPr lang="en-GB" sz="1400" dirty="0"/>
              <a:t> (Photos: Nireka Weeratunge)</a:t>
            </a:r>
          </a:p>
        </p:txBody>
      </p:sp>
    </p:spTree>
    <p:extLst>
      <p:ext uri="{BB962C8B-B14F-4D97-AF65-F5344CB8AC3E}">
        <p14:creationId xmlns:p14="http://schemas.microsoft.com/office/powerpoint/2010/main" val="249019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526F-8E1B-8B48-849F-F1D2A9E2F04E}"/>
              </a:ext>
            </a:extLst>
          </p:cNvPr>
          <p:cNvSpPr>
            <a:spLocks noGrp="1"/>
          </p:cNvSpPr>
          <p:nvPr>
            <p:ph type="title"/>
          </p:nvPr>
        </p:nvSpPr>
        <p:spPr>
          <a:xfrm>
            <a:off x="618994" y="944380"/>
            <a:ext cx="4566781" cy="734108"/>
          </a:xfrm>
        </p:spPr>
        <p:txBody>
          <a:bodyPr>
            <a:normAutofit/>
          </a:bodyPr>
          <a:lstStyle/>
          <a:p>
            <a:r>
              <a:rPr lang="en-GB" sz="3600" b="1" dirty="0"/>
              <a:t>Taste</a:t>
            </a:r>
          </a:p>
        </p:txBody>
      </p:sp>
      <p:sp>
        <p:nvSpPr>
          <p:cNvPr id="3" name="Picture Placeholder 2">
            <a:extLst>
              <a:ext uri="{FF2B5EF4-FFF2-40B4-BE49-F238E27FC236}">
                <a16:creationId xmlns:a16="http://schemas.microsoft.com/office/drawing/2014/main" id="{95278D5B-D843-A145-BC27-8E7A9C5A7F3C}"/>
              </a:ext>
            </a:extLst>
          </p:cNvPr>
          <p:cNvSpPr>
            <a:spLocks noGrp="1"/>
          </p:cNvSpPr>
          <p:nvPr>
            <p:ph type="pic" idx="1"/>
          </p:nvPr>
        </p:nvSpPr>
        <p:spPr>
          <a:xfrm>
            <a:off x="5361141" y="1041400"/>
            <a:ext cx="5797038" cy="4775200"/>
          </a:xfrm>
        </p:spPr>
      </p:sp>
      <p:sp>
        <p:nvSpPr>
          <p:cNvPr id="4" name="Text Placeholder 3">
            <a:extLst>
              <a:ext uri="{FF2B5EF4-FFF2-40B4-BE49-F238E27FC236}">
                <a16:creationId xmlns:a16="http://schemas.microsoft.com/office/drawing/2014/main" id="{20E45000-3C40-A446-A4CC-0D9EC9DD737E}"/>
              </a:ext>
            </a:extLst>
          </p:cNvPr>
          <p:cNvSpPr>
            <a:spLocks noGrp="1"/>
          </p:cNvSpPr>
          <p:nvPr>
            <p:ph type="body" sz="half" idx="2"/>
          </p:nvPr>
        </p:nvSpPr>
        <p:spPr>
          <a:xfrm>
            <a:off x="618994" y="2258484"/>
            <a:ext cx="4566781" cy="2341032"/>
          </a:xfrm>
        </p:spPr>
        <p:txBody>
          <a:bodyPr/>
          <a:lstStyle/>
          <a:p>
            <a:r>
              <a:rPr lang="en-GB" dirty="0"/>
              <a:t>Dried fish is a main dish, an accompaniment, a condiment, a rice puller. It adds value to rice and vegetables in many Asian cuisines. There are thousands of recipes. It is a comfort food that migrants carry or receive across the oceans to remember home. A unique food that defines their identities. Some gods desire it as an offering.</a:t>
            </a:r>
          </a:p>
        </p:txBody>
      </p:sp>
    </p:spTree>
    <p:extLst>
      <p:ext uri="{BB962C8B-B14F-4D97-AF65-F5344CB8AC3E}">
        <p14:creationId xmlns:p14="http://schemas.microsoft.com/office/powerpoint/2010/main" val="6855981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{A0D40B73-105B-7049-B7EC-F82E697205BE}tf10001064</Template>
  <TotalTime>631</TotalTime>
  <Words>1204</Words>
  <Application>Microsoft Macintosh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Garamond</vt:lpstr>
      <vt:lpstr>Times New Roman</vt:lpstr>
      <vt:lpstr>Organic</vt:lpstr>
      <vt:lpstr>Dried fish stories from Asia</vt:lpstr>
      <vt:lpstr>Dried and fermented fish</vt:lpstr>
      <vt:lpstr>Smell</vt:lpstr>
      <vt:lpstr>The aroma of  dried and fermented fish</vt:lpstr>
      <vt:lpstr>Colonial disdain for dried fish</vt:lpstr>
      <vt:lpstr>They will not marry dried fish eaters</vt:lpstr>
      <vt:lpstr>I would not wish to return</vt:lpstr>
      <vt:lpstr>The god who ran away from the smell of dried fish</vt:lpstr>
      <vt:lpstr>Taste</vt:lpstr>
      <vt:lpstr>A thousand ways  to prepare and eat it</vt:lpstr>
      <vt:lpstr>A thousand ways  to prepare and eat it</vt:lpstr>
      <vt:lpstr>A thousand ways  to prepare and eat it</vt:lpstr>
      <vt:lpstr>A memory of home,  a sense of belonging  across the oceans</vt:lpstr>
      <vt:lpstr>A memory of home,  a sense of belonging  across the oceans</vt:lpstr>
      <vt:lpstr>The god who likes  the taste of dried fish </vt:lpstr>
      <vt:lpstr>Dried and fermented fish</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Dried fish stories</dc:title>
  <dc:creator>Nireka Weeratunge</dc:creator>
  <cp:lastModifiedBy>Nireka Weeratunge</cp:lastModifiedBy>
  <cp:revision>134</cp:revision>
  <dcterms:created xsi:type="dcterms:W3CDTF">2021-04-01T07:12:50Z</dcterms:created>
  <dcterms:modified xsi:type="dcterms:W3CDTF">2021-04-04T09:49:01Z</dcterms:modified>
</cp:coreProperties>
</file>